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4" r:id="rId4"/>
  </p:sldMasterIdLst>
  <p:notesMasterIdLst>
    <p:notesMasterId r:id="rId18"/>
  </p:notesMasterIdLst>
  <p:handoutMasterIdLst>
    <p:handoutMasterId r:id="rId19"/>
  </p:handoutMasterIdLst>
  <p:sldIdLst>
    <p:sldId id="293" r:id="rId5"/>
    <p:sldId id="296" r:id="rId6"/>
    <p:sldId id="283" r:id="rId7"/>
    <p:sldId id="297" r:id="rId8"/>
    <p:sldId id="298" r:id="rId9"/>
    <p:sldId id="299" r:id="rId10"/>
    <p:sldId id="300" r:id="rId11"/>
    <p:sldId id="301" r:id="rId12"/>
    <p:sldId id="304" r:id="rId13"/>
    <p:sldId id="305" r:id="rId14"/>
    <p:sldId id="302" r:id="rId15"/>
    <p:sldId id="303" r:id="rId16"/>
    <p:sldId id="292" r:id="rId17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102A"/>
    <a:srgbClr val="F2F2F2"/>
    <a:srgbClr val="FFFFFF"/>
    <a:srgbClr val="616365"/>
    <a:srgbClr val="052150"/>
    <a:srgbClr val="032251"/>
    <a:srgbClr val="03204C"/>
    <a:srgbClr val="02122A"/>
    <a:srgbClr val="616166"/>
    <a:srgbClr val="5E9C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2619AA-042D-EB6F-B5A9-E91C87C9A5E7}" v="2" dt="2024-04-19T19:58:54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91"/>
    <p:restoredTop sz="65517"/>
  </p:normalViewPr>
  <p:slideViewPr>
    <p:cSldViewPr snapToGrid="0">
      <p:cViewPr>
        <p:scale>
          <a:sx n="48" d="100"/>
          <a:sy n="48" d="100"/>
        </p:scale>
        <p:origin x="52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0" d="100"/>
          <a:sy n="150" d="100"/>
        </p:scale>
        <p:origin x="6720" y="1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2BA2-F4CF-4E48-A6D9-6D48925772B1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99539-F269-B64D-B583-3588045FC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72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01791-AF4A-434F-A100-3EAE938867AD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8BAFF-ADEB-4744-BC7F-43E9D31D4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4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science/2023/aug/02/henrietta-lacks-family-lawsuit-settlement-thermo-fisher-scientific-hela-tissue-immortal-cells-harvested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abcnews.go.com/US/henrietta-lacks-family-seeks-justice-grandchildren-sue-biotech/story?id=80539229" TargetMode="External"/><Relationship Id="rId4" Type="http://schemas.openxmlformats.org/officeDocument/2006/relationships/hyperlink" Target="https://www.smithsonianmag.com/science-nature/henrietta-lacks-immortal-cells-6421299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QSTUIw8_1U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vaccines/imz-managers/coverage/teenvaxview/data-reports/index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13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=QOi976QXnJY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489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https://www.theguardian.com/science/2023/aug/02/henrietta-lacks-family-lawsuit-settlement-thermo-fisher-scientific-hela-tissue-immortal-cells-harvested</a:t>
            </a:r>
            <a:r>
              <a:rPr lang="en-US" dirty="0"/>
              <a:t> </a:t>
            </a:r>
            <a:endParaRPr lang="en-US"/>
          </a:p>
          <a:p>
            <a:r>
              <a:rPr lang="en-US" dirty="0"/>
              <a:t>Henrietta Lacks in a portrait from the 1940s. Her family sued </a:t>
            </a:r>
            <a:r>
              <a:rPr lang="en-US" dirty="0" err="1"/>
              <a:t>Thermo</a:t>
            </a:r>
            <a:r>
              <a:rPr lang="en-US" dirty="0"/>
              <a:t> Fisher Scientific saying they had ‘not seen a dime’ of the money from the HeLa cell line cultured from her cervical cancer. Photograph: AP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https://www.smithsonianmag.com/science-nature/henrietta-lacks-immortal-cells-6421299/</a:t>
            </a:r>
            <a:r>
              <a:rPr lang="en-US" dirty="0"/>
              <a:t> </a:t>
            </a:r>
            <a:endParaRPr lang="en-US"/>
          </a:p>
          <a:p>
            <a:r>
              <a:rPr lang="en-US" dirty="0">
                <a:cs typeface="Calibri"/>
              </a:rPr>
              <a:t>"Courtesy of the Lacks Family" </a:t>
            </a:r>
          </a:p>
          <a:p>
            <a:endParaRPr lang="en-US" dirty="0"/>
          </a:p>
          <a:p>
            <a:r>
              <a:rPr lang="en-US" dirty="0">
                <a:hlinkClick r:id="rId5"/>
              </a:rPr>
              <a:t>https://abcnews.go.com/US/henrietta-lacks-family-seeks-justice-grandchildren-sue-biotech/story?id=80539229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/>
              <a:t>A photo of Henrietta and David Lacks shortly after their move from Clover, Virginia to Baltimore, Maryland in the early 1940s.</a:t>
            </a:r>
          </a:p>
          <a:p>
            <a:r>
              <a:rPr lang="en-US"/>
              <a:t>The Lacks Family via AP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29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=sXY6-wLesYY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37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=22lGbAVWhro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52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www.nobelprize.org</a:t>
            </a:r>
            <a:r>
              <a:rPr lang="en-US" dirty="0"/>
              <a:t>/uploads/2018/06/press-3.pdf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71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https://www.youtube.com/watch?v=wQSTUIw8_1U</a:t>
            </a:r>
            <a:r>
              <a:rPr lang="en-US" dirty="0"/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33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www.cdc.gov</a:t>
            </a:r>
            <a:r>
              <a:rPr lang="en-US" dirty="0"/>
              <a:t>/vaccines/schedules/hcp/</a:t>
            </a:r>
            <a:r>
              <a:rPr lang="en-US" dirty="0" err="1"/>
              <a:t>imz</a:t>
            </a:r>
            <a:r>
              <a:rPr lang="en-US" dirty="0"/>
              <a:t>/</a:t>
            </a:r>
            <a:r>
              <a:rPr lang="en-US" dirty="0" err="1"/>
              <a:t>child-adolescent.html#vaccines-schedule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6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1. Visit </a:t>
            </a:r>
            <a:r>
              <a:rPr lang="en-US" dirty="0">
                <a:hlinkClick r:id="rId3"/>
              </a:rPr>
              <a:t>https://www.cdc.gov/vaccines/imz-managers/coverage/teenvaxview/data-reports/index.html</a:t>
            </a:r>
            <a:endParaRPr lang="en-US" dirty="0"/>
          </a:p>
          <a:p>
            <a:r>
              <a:rPr lang="en-US" dirty="0"/>
              <a:t>2. Select “Map” </a:t>
            </a:r>
          </a:p>
          <a:p>
            <a:r>
              <a:rPr lang="en-US" dirty="0"/>
              <a:t>3. Select a vaccine - HPV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8BAFF-ADEB-4744-BC7F-43E9D31D407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6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8EFC93-6169-C64D-BCB7-98D1B91389A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5AD7F7-4606-5244-9BED-0E5930FFEA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6232" y="3661485"/>
            <a:ext cx="11024168" cy="421525"/>
          </a:xfrm>
        </p:spPr>
        <p:txBody>
          <a:bodyPr lIns="0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76232" y="4083010"/>
            <a:ext cx="11024168" cy="314847"/>
          </a:xfrm>
        </p:spPr>
        <p:txBody>
          <a:bodyPr lIns="0">
            <a:normAutofit/>
          </a:bodyPr>
          <a:lstStyle>
            <a:lvl1pPr marL="0" indent="0">
              <a:buNone/>
              <a:defRPr sz="1600" b="0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Professional Title, Branch or Division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576232" y="4397857"/>
            <a:ext cx="11024168" cy="314847"/>
          </a:xfrm>
        </p:spPr>
        <p:txBody>
          <a:bodyPr lIns="0">
            <a:no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071" y="1065928"/>
            <a:ext cx="11039858" cy="2414177"/>
          </a:xfrm>
        </p:spPr>
        <p:txBody>
          <a:bodyPr lIns="0" anchor="b" anchorCtr="0">
            <a:normAutofit/>
          </a:bodyPr>
          <a:lstStyle>
            <a:lvl1pPr>
              <a:defRPr sz="5867" b="1">
                <a:ln>
                  <a:noFill/>
                </a:ln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Talk 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1" y="5604370"/>
            <a:ext cx="900103" cy="9043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12" y="5844456"/>
            <a:ext cx="2157819" cy="4506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871" y="5700983"/>
            <a:ext cx="1530351" cy="71127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71" y="1839870"/>
            <a:ext cx="11039857" cy="1604433"/>
          </a:xfrm>
        </p:spPr>
        <p:txBody>
          <a:bodyPr lIns="0" anchor="b">
            <a:normAutofit/>
          </a:bodyPr>
          <a:lstStyle>
            <a:lvl1pPr algn="l">
              <a:defRPr sz="5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71" y="3602568"/>
            <a:ext cx="11039858" cy="1655233"/>
          </a:xfrm>
        </p:spPr>
        <p:txBody>
          <a:bodyPr lIns="0"/>
          <a:lstStyle>
            <a:lvl1pPr marL="0" indent="0" algn="l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375163-AF84-6849-9335-82327FCC37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37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952" y="0"/>
            <a:ext cx="1219104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61058E-B601-3749-9031-E63F7427FC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45" y="-11951"/>
            <a:ext cx="12213244" cy="686994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576071" y="2163931"/>
            <a:ext cx="11039857" cy="1604433"/>
          </a:xfrm>
        </p:spPr>
        <p:txBody>
          <a:bodyPr lIns="0" anchor="t" anchorCtr="0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7" y="6299010"/>
            <a:ext cx="456253" cy="438477"/>
          </a:xfrm>
          <a:prstGeom prst="rect">
            <a:avLst/>
          </a:prstGeom>
        </p:spPr>
      </p:pic>
      <p:sp>
        <p:nvSpPr>
          <p:cNvPr id="14" name="Header Rule">
            <a:extLst>
              <a:ext uri="{FF2B5EF4-FFF2-40B4-BE49-F238E27FC236}">
                <a16:creationId xmlns:a16="http://schemas.microsoft.com/office/drawing/2014/main" id="{4DF04FB6-DC97-4C1D-9A00-6E8187CF934D}"/>
              </a:ext>
            </a:extLst>
          </p:cNvPr>
          <p:cNvSpPr/>
          <p:nvPr userDrawn="1"/>
        </p:nvSpPr>
        <p:spPr>
          <a:xfrm>
            <a:off x="576071" y="1757368"/>
            <a:ext cx="402336" cy="118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381B150-4294-A540-9584-113DBC1B7E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091587-48C9-924A-A7C7-10A399C46C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576071" y="2163931"/>
            <a:ext cx="11039857" cy="1604433"/>
          </a:xfrm>
        </p:spPr>
        <p:txBody>
          <a:bodyPr lIns="0" anchor="t" anchorCtr="0">
            <a:normAutofit/>
          </a:bodyPr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5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5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7" y="6299010"/>
            <a:ext cx="456253" cy="438477"/>
          </a:xfrm>
          <a:prstGeom prst="rect">
            <a:avLst/>
          </a:prstGeom>
        </p:spPr>
      </p:pic>
      <p:sp>
        <p:nvSpPr>
          <p:cNvPr id="14" name="Header Rule">
            <a:extLst>
              <a:ext uri="{FF2B5EF4-FFF2-40B4-BE49-F238E27FC236}">
                <a16:creationId xmlns:a16="http://schemas.microsoft.com/office/drawing/2014/main" id="{4DF04FB6-DC97-4C1D-9A00-6E8187CF934D}"/>
              </a:ext>
            </a:extLst>
          </p:cNvPr>
          <p:cNvSpPr/>
          <p:nvPr userDrawn="1"/>
        </p:nvSpPr>
        <p:spPr>
          <a:xfrm>
            <a:off x="576071" y="1757368"/>
            <a:ext cx="402336" cy="1188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96" y="6333350"/>
            <a:ext cx="392641" cy="3739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872" y="5702976"/>
            <a:ext cx="1530350" cy="7112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1" y="5608550"/>
            <a:ext cx="895942" cy="90012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710" y="5691811"/>
            <a:ext cx="809919" cy="77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6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8EFC93-6169-C64D-BCB7-98D1B91389A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5C2450-530B-B941-B822-C0E5240603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6232" y="3661485"/>
            <a:ext cx="11024168" cy="421525"/>
          </a:xfrm>
        </p:spPr>
        <p:txBody>
          <a:bodyPr lIns="0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76232" y="4083010"/>
            <a:ext cx="11024168" cy="314847"/>
          </a:xfrm>
        </p:spPr>
        <p:txBody>
          <a:bodyPr lIns="0">
            <a:normAutofit/>
          </a:bodyPr>
          <a:lstStyle>
            <a:lvl1pPr marL="0" indent="0">
              <a:buNone/>
              <a:defRPr sz="1600" b="0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Professional Title, Branch or Division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576232" y="4397857"/>
            <a:ext cx="11024168" cy="314847"/>
          </a:xfrm>
        </p:spPr>
        <p:txBody>
          <a:bodyPr lIns="0">
            <a:no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071" y="1065928"/>
            <a:ext cx="11039858" cy="2414177"/>
          </a:xfrm>
        </p:spPr>
        <p:txBody>
          <a:bodyPr lIns="0" anchor="b" anchorCtr="0">
            <a:normAutofit/>
          </a:bodyPr>
          <a:lstStyle>
            <a:lvl1pPr>
              <a:defRPr sz="5867" b="1">
                <a:ln>
                  <a:noFill/>
                </a:ln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Talk 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1" y="5604370"/>
            <a:ext cx="900103" cy="9043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12" y="5844456"/>
            <a:ext cx="2157819" cy="4506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871" y="5700983"/>
            <a:ext cx="1530351" cy="71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5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71" y="1121833"/>
            <a:ext cx="11039858" cy="2387600"/>
          </a:xfrm>
        </p:spPr>
        <p:txBody>
          <a:bodyPr anchor="b"/>
          <a:lstStyle>
            <a:lvl1pPr algn="ctr">
              <a:defRPr sz="80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71" y="3602568"/>
            <a:ext cx="11039858" cy="16552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072" y="1813560"/>
            <a:ext cx="11039856" cy="4362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76071" y="350520"/>
            <a:ext cx="11039858" cy="1356360"/>
          </a:xfrm>
        </p:spPr>
        <p:txBody>
          <a:bodyPr lIns="0" anchor="ctr" anchorCtr="0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71" y="1710267"/>
            <a:ext cx="11039858" cy="28532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071" y="4588934"/>
            <a:ext cx="11039858" cy="150071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6072" y="1813560"/>
            <a:ext cx="5276088" cy="4362873"/>
          </a:xfrm>
        </p:spPr>
        <p:txBody>
          <a:bodyPr anchor="t" anchorCtr="0">
            <a:normAutofit/>
          </a:bodyPr>
          <a:lstStyle>
            <a:lvl1pPr>
              <a:defRPr sz="2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1166" y="1813560"/>
            <a:ext cx="5554762" cy="4362873"/>
          </a:xfrm>
        </p:spPr>
        <p:txBody>
          <a:bodyPr anchor="t" anchorCtr="0">
            <a:normAutofit/>
          </a:bodyPr>
          <a:lstStyle>
            <a:lvl1pPr>
              <a:defRPr sz="2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71" y="350520"/>
            <a:ext cx="11039858" cy="1356360"/>
          </a:xfrm>
        </p:spPr>
        <p:txBody>
          <a:bodyPr lIns="0" anchor="ctr" anchorCtr="0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072" y="1813560"/>
            <a:ext cx="5393654" cy="907984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072" y="2828223"/>
            <a:ext cx="5393654" cy="336090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2607" y="1813560"/>
            <a:ext cx="5452436" cy="907984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2607" y="2828223"/>
            <a:ext cx="5452436" cy="336090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76071" y="350521"/>
            <a:ext cx="11039858" cy="1356360"/>
          </a:xfrm>
        </p:spPr>
        <p:txBody>
          <a:bodyPr lIns="0" anchor="ctr" anchorCtr="0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6071" y="350520"/>
            <a:ext cx="11039858" cy="1356360"/>
          </a:xfrm>
        </p:spPr>
        <p:txBody>
          <a:bodyPr lIns="0" anchor="ctr" anchorCtr="0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88" b="75988"/>
          <a:stretch/>
        </p:blipFill>
        <p:spPr>
          <a:xfrm>
            <a:off x="9670774" y="0"/>
            <a:ext cx="2521226" cy="164676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96" y="6333350"/>
            <a:ext cx="392641" cy="373944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249" y="6356351"/>
            <a:ext cx="6222953" cy="366183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B169196B-A82B-4AA1-8563-87EF14040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824" y="6356352"/>
            <a:ext cx="349059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50" b="1">
                <a:solidFill>
                  <a:schemeClr val="accent1"/>
                </a:solidFill>
              </a:defRPr>
            </a:lvl1pPr>
          </a:lstStyle>
          <a:p>
            <a:fld id="{A59FB69D-9E19-4FB8-BEAE-20F88589C4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724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806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6" r:id="rId10"/>
    <p:sldLayoutId id="2147483803" r:id="rId11"/>
    <p:sldLayoutId id="2147483798" r:id="rId12"/>
    <p:sldLayoutId id="2147483805" r:id="rId13"/>
    <p:sldLayoutId id="2147483807" r:id="rId14"/>
  </p:sldLayoutIdLst>
  <p:hf hdr="0" ftr="0" dt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333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>
          <a:solidFill>
            <a:schemeClr val="tx2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667" kern="1200">
          <a:solidFill>
            <a:schemeClr val="tx2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vaccines/imz-managers/coverage/teenvaxview/data-reports/index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QOi976QXnJY?feature=oembed" TargetMode="Externa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XY6-wLesYY?feature=oembed" TargetMode="Externa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22lGbAVWhro?feature=oembed" TargetMode="Externa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wQSTUIw8_1U?feature=oembed" TargetMode="Externa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Henrietta Lacks: Cervical Cancer and the HPV Perspective</a:t>
            </a:r>
          </a:p>
        </p:txBody>
      </p:sp>
    </p:spTree>
    <p:extLst>
      <p:ext uri="{BB962C8B-B14F-4D97-AF65-F5344CB8AC3E}">
        <p14:creationId xmlns:p14="http://schemas.microsoft.com/office/powerpoint/2010/main" val="496347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A125DC-512F-2A7D-7318-A87F0F2B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/>
            <a:r>
              <a:rPr lang="en-US" sz="4000" dirty="0">
                <a:solidFill>
                  <a:srgbClr val="FFFFFF"/>
                </a:solidFill>
                <a:cs typeface="Arial"/>
              </a:rPr>
              <a:t>Newest studies... </a:t>
            </a:r>
            <a:endParaRPr lang="en-US" sz="4000" kern="1200" dirty="0">
              <a:solidFill>
                <a:srgbClr val="FFFFFF"/>
              </a:solidFill>
              <a:latin typeface="+mj-lt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777A75-7DF9-1223-706B-ECD6D503A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49" y="467208"/>
            <a:ext cx="6202706" cy="592358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15E828-E83F-6E1A-B84C-CEA0320B75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4319" y="6455664"/>
            <a:ext cx="44805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A59FB69D-9E19-4FB8-BEAE-20F88589C44A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 defTabSz="914400">
                <a:spcAft>
                  <a:spcPts val="600"/>
                </a:spcAft>
              </a:pPr>
              <a:t>10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713638-D8AE-BDCA-BF9B-FAB3FA90BC9F}"/>
              </a:ext>
            </a:extLst>
          </p:cNvPr>
          <p:cNvSpPr txBox="1"/>
          <p:nvPr/>
        </p:nvSpPr>
        <p:spPr>
          <a:xfrm>
            <a:off x="457200" y="6424246"/>
            <a:ext cx="11330354" cy="40011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https://www.statnews.com/2024/01/25/hpv-vaccine-prevent-cervical-cancer-cervarix-gardasil-study/</a:t>
            </a:r>
            <a:endParaRPr lang="en-US"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7888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6B9D75-F5D6-BBC6-4E20-45F5BC444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Recommended Immunization Schedule – </a:t>
            </a:r>
            <a:br>
              <a:rPr lang="en-US" dirty="0"/>
            </a:br>
            <a:r>
              <a:rPr lang="en-US" dirty="0"/>
              <a:t>American Academy of Pediatricians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6C4007-0D78-4080-F9A6-C97CA4675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 descr="A screenshot of a medical form&#10;&#10;Description automatically generated">
            <a:extLst>
              <a:ext uri="{FF2B5EF4-FFF2-40B4-BE49-F238E27FC236}">
                <a16:creationId xmlns:a16="http://schemas.microsoft.com/office/drawing/2014/main" id="{602F36B7-401B-EE8D-745D-5C16ADB21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6" y="2025297"/>
            <a:ext cx="11932003" cy="354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63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hlinkClick r:id="rId3"/>
            <a:extLst>
              <a:ext uri="{FF2B5EF4-FFF2-40B4-BE49-F238E27FC236}">
                <a16:creationId xmlns:a16="http://schemas.microsoft.com/office/drawing/2014/main" id="{42BF8A82-D569-C916-1496-64879F35E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670" y="1431925"/>
            <a:ext cx="7396661" cy="511333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F4102FD-8D5A-478A-313D-33060DC50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HPV Vaccine Map Coverage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1D9CCA-0141-E226-E231-C8B63E33FB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614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13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CC85E3-4FDB-4928-457E-ACD8EE0291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4165" indent="-304165"/>
            <a:r>
              <a:rPr lang="en-US" sz="3700" dirty="0"/>
              <a:t>On a Post-it, write down your answers to the following questions (1 answer per Post-it) and discuss with your group:</a:t>
            </a:r>
            <a:endParaRPr lang="en-US" dirty="0"/>
          </a:p>
          <a:p>
            <a:pPr marL="913765" lvl="1" indent="-304165"/>
            <a:r>
              <a:rPr lang="en-US" dirty="0"/>
              <a:t>What is cancer?</a:t>
            </a:r>
            <a:endParaRPr lang="en-US" dirty="0">
              <a:cs typeface="Arial" panose="020B0604020202020204"/>
            </a:endParaRPr>
          </a:p>
          <a:p>
            <a:pPr marL="913765" lvl="1" indent="-304165"/>
            <a:r>
              <a:rPr lang="en-US" dirty="0"/>
              <a:t>What causes cancer?</a:t>
            </a:r>
            <a:endParaRPr lang="en-US" dirty="0">
              <a:cs typeface="Arial" panose="020B060402020202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FC1CAB-21EA-0863-FC48-2B59FE2EF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Cancer?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AB77D-4AB1-804D-07BF-F77AF99BE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099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85497" y="1894778"/>
            <a:ext cx="11039856" cy="436287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We Fight</a:t>
            </a:r>
          </a:p>
        </p:txBody>
      </p:sp>
      <p:pic>
        <p:nvPicPr>
          <p:cNvPr id="5" name="Online Media 4" descr="American Cancer Society - Why We Fight">
            <a:hlinkClick r:id="" action="ppaction://media"/>
            <a:extLst>
              <a:ext uri="{FF2B5EF4-FFF2-40B4-BE49-F238E27FC236}">
                <a16:creationId xmlns:a16="http://schemas.microsoft.com/office/drawing/2014/main" id="{42B05D54-E8D6-EA1D-49BC-B74B915255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66627" y="1706880"/>
            <a:ext cx="7458745" cy="421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2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B202C93-8F03-E642-EA9F-569A1775C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4165" indent="-304165"/>
            <a:r>
              <a:rPr lang="en-US" sz="3700" dirty="0"/>
              <a:t>Cancer – The disease caused by an uncontrolled division of abnormal cells in a part of the body</a:t>
            </a:r>
            <a:endParaRPr lang="en-US" sz="3700" dirty="0">
              <a:cs typeface="Arial"/>
            </a:endParaRPr>
          </a:p>
          <a:p>
            <a:pPr marL="304165" indent="-304165"/>
            <a:r>
              <a:rPr lang="en-US" sz="3700" dirty="0"/>
              <a:t>Carcinogen – Substance or agent that causes cancer</a:t>
            </a:r>
            <a:endParaRPr lang="en-US" sz="3700" dirty="0">
              <a:cs typeface="Arial"/>
            </a:endParaRPr>
          </a:p>
          <a:p>
            <a:pPr marL="304165" indent="-304165"/>
            <a:r>
              <a:rPr lang="en-US" sz="3700" dirty="0"/>
              <a:t>HPV – Human Papillomavirus (A group of 150 different viruses, some of which cause warts (</a:t>
            </a:r>
            <a:r>
              <a:rPr lang="en-US" sz="3700" err="1"/>
              <a:t>papillomas</a:t>
            </a:r>
            <a:r>
              <a:rPr lang="en-US" sz="3700" dirty="0"/>
              <a:t>)</a:t>
            </a:r>
            <a:endParaRPr lang="en-US" sz="3700" dirty="0"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0AD930-B244-F4D3-B290-CC1896CD6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Vocabulary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34BA8-490A-E9DB-17C8-C0B2AF652A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456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57794C-0AD1-E62A-817B-098763DBD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84" y="24653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000" dirty="0">
                <a:solidFill>
                  <a:schemeClr val="tx1"/>
                </a:solidFill>
              </a:rPr>
              <a:t>Henrietta Lacks and HeLa Cells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02C3F7-AF0A-4A3D-7D08-CDC9E0FDB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4" y="2201304"/>
            <a:ext cx="5585212" cy="382362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Born August 1, 1920</a:t>
            </a:r>
            <a:endParaRPr lang="en-US" sz="2000">
              <a:cs typeface="Arial"/>
            </a:endParaRPr>
          </a:p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Worked as a farmer in rural Virginia and moved to Baltimore in 1941</a:t>
            </a:r>
            <a:endParaRPr lang="en-US" sz="2000">
              <a:cs typeface="Arial"/>
            </a:endParaRPr>
          </a:p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Mother of five</a:t>
            </a:r>
            <a:endParaRPr lang="en-US" sz="2000">
              <a:cs typeface="Arial"/>
            </a:endParaRPr>
          </a:p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Diagnosed in 1951 with cervical cancer (Adenocarcinoma) at Johns Hopkins Hospital in Baltimore</a:t>
            </a:r>
            <a:endParaRPr lang="en-US" sz="2000">
              <a:cs typeface="Arial"/>
            </a:endParaRPr>
          </a:p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Died with cancer metastasis (when cancer spreads to other parts of the body) October 4,1951 at age 31</a:t>
            </a:r>
            <a:endParaRPr lang="en-US" sz="2000">
              <a:cs typeface="Arial"/>
            </a:endParaRPr>
          </a:p>
          <a:p>
            <a:pPr marL="304165" indent="-228600" defTabSz="914400">
              <a:buFont typeface="Arial" panose="020B0604020202020204" pitchFamily="34" charset="0"/>
              <a:buChar char="•"/>
            </a:pPr>
            <a:r>
              <a:rPr lang="en-US" sz="2000" dirty="0"/>
              <a:t>Doctors at Johns Hopkins took her cancer cells without her knowledge and used them to create the HeLa cell line which was sold around the world  </a:t>
            </a:r>
            <a:endParaRPr lang="en-US" sz="2000">
              <a:cs typeface="Arial"/>
            </a:endParaRPr>
          </a:p>
        </p:txBody>
      </p:sp>
      <p:pic>
        <p:nvPicPr>
          <p:cNvPr id="6" name="Picture 5" descr="A person in a fur coat&#10;&#10;Description automatically generated">
            <a:extLst>
              <a:ext uri="{FF2B5EF4-FFF2-40B4-BE49-F238E27FC236}">
                <a16:creationId xmlns:a16="http://schemas.microsoft.com/office/drawing/2014/main" id="{F67C8FDB-11E7-F8A2-46D2-7FBE9A010D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4" r="8221" b="2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621A10-2D8E-3C37-334B-EA369AE79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67869" y="6356350"/>
            <a:ext cx="176842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A59FB69D-9E19-4FB8-BEAE-20F88589C44A}" type="slidenum">
              <a:rPr lang="en-US" sz="1200" b="0">
                <a:solidFill>
                  <a:srgbClr val="FFFFFF"/>
                </a:solidFill>
                <a:latin typeface="Calibri" panose="020F0502020204030204"/>
              </a:rPr>
              <a:pPr algn="r" defTabSz="914400">
                <a:spcAft>
                  <a:spcPts val="600"/>
                </a:spcAft>
                <a:defRPr/>
              </a:pPr>
              <a:t>5</a:t>
            </a:fld>
            <a:endParaRPr lang="en-US" sz="1200" b="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7622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Immortal Cells Turn 96">
            <a:hlinkClick r:id="" action="ppaction://media"/>
            <a:extLst>
              <a:ext uri="{FF2B5EF4-FFF2-40B4-BE49-F238E27FC236}">
                <a16:creationId xmlns:a16="http://schemas.microsoft.com/office/drawing/2014/main" id="{FD250F63-0C32-3307-E9C6-1311219B03E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35200" y="1812925"/>
            <a:ext cx="7723188" cy="436403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4B7F6-1AE6-B551-0321-524186CA6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Henrietta Lacks Introductory Video - #1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CF0C0-9112-0D55-AC62-E3E574CB3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The immortal cells of Henrietta Lacks - Robin Bulleri">
            <a:hlinkClick r:id="" action="ppaction://media"/>
            <a:extLst>
              <a:ext uri="{FF2B5EF4-FFF2-40B4-BE49-F238E27FC236}">
                <a16:creationId xmlns:a16="http://schemas.microsoft.com/office/drawing/2014/main" id="{EEEE07DA-6CE8-1318-241D-1E41F3DDE88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35200" y="1812925"/>
            <a:ext cx="7723188" cy="436403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85E1069-70AB-ADB0-A116-058E9560C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Henrietta Lacks Introductory Video - #2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02B08-720A-BD52-071F-178E3611D5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diagram of human papilloma virus&#10;&#10;Description automatically generated">
            <a:extLst>
              <a:ext uri="{FF2B5EF4-FFF2-40B4-BE49-F238E27FC236}">
                <a16:creationId xmlns:a16="http://schemas.microsoft.com/office/drawing/2014/main" id="{EAE8326A-B4AD-8D7B-1B99-CE601C6FC3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155" y="1058811"/>
            <a:ext cx="7886385" cy="525276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0EC2A75-B8ED-65CB-456F-6DF18C1F4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1" y="131603"/>
            <a:ext cx="11039858" cy="1356360"/>
          </a:xfrm>
        </p:spPr>
        <p:txBody>
          <a:bodyPr/>
          <a:lstStyle/>
          <a:p>
            <a:r>
              <a:rPr lang="en-US" dirty="0"/>
              <a:t>How HPV Causes Infection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F17941-F83D-7C06-1207-39110F81C0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934306-58C6-C098-C651-22D1315B7977}"/>
              </a:ext>
            </a:extLst>
          </p:cNvPr>
          <p:cNvSpPr txBox="1"/>
          <p:nvPr/>
        </p:nvSpPr>
        <p:spPr>
          <a:xfrm>
            <a:off x="2189408" y="6171127"/>
            <a:ext cx="6113171" cy="5078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 dirty="0">
                <a:solidFill>
                  <a:srgbClr val="02102A"/>
                </a:solidFill>
                <a:cs typeface="Arial"/>
              </a:rPr>
              <a:t>Illustration Credit: Annika Röhl</a:t>
            </a:r>
          </a:p>
          <a:p>
            <a:r>
              <a:rPr lang="en-US" sz="900" dirty="0">
                <a:solidFill>
                  <a:srgbClr val="02102A"/>
                </a:solidFill>
                <a:cs typeface="Arial"/>
              </a:rPr>
              <a:t>© The Nobel Committee for Physiology or Medicine 2008</a:t>
            </a:r>
          </a:p>
          <a:p>
            <a:r>
              <a:rPr lang="en-US" sz="900" dirty="0">
                <a:solidFill>
                  <a:srgbClr val="02102A"/>
                </a:solidFill>
                <a:cs typeface="Arial"/>
              </a:rPr>
              <a:t>Nobleprize.org</a:t>
            </a:r>
          </a:p>
        </p:txBody>
      </p:sp>
    </p:spTree>
    <p:extLst>
      <p:ext uri="{BB962C8B-B14F-4D97-AF65-F5344CB8AC3E}">
        <p14:creationId xmlns:p14="http://schemas.microsoft.com/office/powerpoint/2010/main" val="887873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96C7FF-92C1-FC76-78D6-552A0E3F7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Should You Get the HPV Vaccine?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105E-57E8-DE89-6D62-5C4734F2B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9FB69D-9E19-4FB8-BEAE-20F88589C44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Online Media 4" title="Should You Get the HPV Vaccine?">
            <a:hlinkClick r:id="" action="ppaction://media"/>
            <a:extLst>
              <a:ext uri="{FF2B5EF4-FFF2-40B4-BE49-F238E27FC236}">
                <a16:creationId xmlns:a16="http://schemas.microsoft.com/office/drawing/2014/main" id="{A484258D-BF07-454F-2BD9-BB04B4101C0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61559" y="1792568"/>
            <a:ext cx="7280087" cy="411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12202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for Grey backgrounds">
      <a:dk1>
        <a:srgbClr val="001A56"/>
      </a:dk1>
      <a:lt1>
        <a:srgbClr val="FFFFFF"/>
      </a:lt1>
      <a:dk2>
        <a:srgbClr val="616165"/>
      </a:dk2>
      <a:lt2>
        <a:srgbClr val="5FE0D3"/>
      </a:lt2>
      <a:accent1>
        <a:srgbClr val="000064"/>
      </a:accent1>
      <a:accent2>
        <a:srgbClr val="FE7F01"/>
      </a:accent2>
      <a:accent3>
        <a:srgbClr val="5C1E9E"/>
      </a:accent3>
      <a:accent4>
        <a:srgbClr val="00BC0E"/>
      </a:accent4>
      <a:accent5>
        <a:srgbClr val="000000"/>
      </a:accent5>
      <a:accent6>
        <a:srgbClr val="0416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b58414-6862-4d6c-8c2d-837d08c6df6d" xsi:nil="true"/>
    <lcf76f155ced4ddcb4097134ff3c332f xmlns="62903805-4949-420c-a63a-40a7e816257a">
      <Terms xmlns="http://schemas.microsoft.com/office/infopath/2007/PartnerControls"/>
    </lcf76f155ced4ddcb4097134ff3c332f>
    <MediaLengthInSeconds xmlns="62903805-4949-420c-a63a-40a7e816257a" xsi:nil="true"/>
    <SharedWithUsers xmlns="e9b58414-6862-4d6c-8c2d-837d08c6df6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20DB0AB2635E4D95C49B001880E0EF" ma:contentTypeVersion="16" ma:contentTypeDescription="Create a new document." ma:contentTypeScope="" ma:versionID="2bad090674a23816502c4cdfcbadf98a">
  <xsd:schema xmlns:xsd="http://www.w3.org/2001/XMLSchema" xmlns:xs="http://www.w3.org/2001/XMLSchema" xmlns:p="http://schemas.microsoft.com/office/2006/metadata/properties" xmlns:ns2="62903805-4949-420c-a63a-40a7e816257a" xmlns:ns3="e9b58414-6862-4d6c-8c2d-837d08c6df6d" targetNamespace="http://schemas.microsoft.com/office/2006/metadata/properties" ma:root="true" ma:fieldsID="15469c53e0f6799c772d2da9c378bb56" ns2:_="" ns3:_="">
    <xsd:import namespace="62903805-4949-420c-a63a-40a7e816257a"/>
    <xsd:import namespace="e9b58414-6862-4d6c-8c2d-837d08c6df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903805-4949-420c-a63a-40a7e81625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ce9f98e-9ad5-43de-b59a-72d7e946aa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b58414-6862-4d6c-8c2d-837d08c6df6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71474d43-6fc7-4d75-ae9c-9568cf9a16b7}" ma:internalName="TaxCatchAll" ma:showField="CatchAllData" ma:web="e9b58414-6862-4d6c-8c2d-837d08c6df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F5839D-BFF0-4ADA-B329-4D0E2A6FB8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C83B52-28AE-4C3B-9F53-BD93126D4F61}">
  <ds:schemaRefs>
    <ds:schemaRef ds:uri="http://schemas.microsoft.com/office/2006/metadata/properties"/>
    <ds:schemaRef ds:uri="http://schemas.microsoft.com/office/infopath/2007/PartnerControls"/>
    <ds:schemaRef ds:uri="a667c776-ec94-4af1-b55a-9d8a49509a1b"/>
    <ds:schemaRef ds:uri="81cd3b56-8481-4334-9c83-cb68ae77b346"/>
    <ds:schemaRef ds:uri="fed217b5-a79e-4f4a-9771-7e79ef33de59"/>
    <ds:schemaRef ds:uri="4a79b4f7-0f50-46b9-b575-1ae67d8e3eae"/>
    <ds:schemaRef ds:uri="e9b58414-6862-4d6c-8c2d-837d08c6df6d"/>
    <ds:schemaRef ds:uri="62903805-4949-420c-a63a-40a7e816257a"/>
  </ds:schemaRefs>
</ds:datastoreItem>
</file>

<file path=customXml/itemProps3.xml><?xml version="1.0" encoding="utf-8"?>
<ds:datastoreItem xmlns:ds="http://schemas.openxmlformats.org/officeDocument/2006/customXml" ds:itemID="{AAC93FC6-5E72-4B60-8B4E-BD28414A25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903805-4949-420c-a63a-40a7e816257a"/>
    <ds:schemaRef ds:uri="e9b58414-6862-4d6c-8c2d-837d08c6df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3531</TotalTime>
  <Words>337</Words>
  <Application>Microsoft Office PowerPoint</Application>
  <PresentationFormat>Widescreen</PresentationFormat>
  <Paragraphs>46</Paragraphs>
  <Slides>13</Slides>
  <Notes>9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2_Custom Design</vt:lpstr>
      <vt:lpstr>Henrietta Lacks: Cervical Cancer and the HPV Perspective</vt:lpstr>
      <vt:lpstr>What is Cancer?</vt:lpstr>
      <vt:lpstr>Why We Fight</vt:lpstr>
      <vt:lpstr>Vocabulary</vt:lpstr>
      <vt:lpstr>Henrietta Lacks and HeLa Cells</vt:lpstr>
      <vt:lpstr>Henrietta Lacks Introductory Video - #1</vt:lpstr>
      <vt:lpstr>Henrietta Lacks Introductory Video - #2</vt:lpstr>
      <vt:lpstr>How HPV Causes Infection</vt:lpstr>
      <vt:lpstr>Should You Get the HPV Vaccine? </vt:lpstr>
      <vt:lpstr>Newest studies... </vt:lpstr>
      <vt:lpstr>Recommended Immunization Schedule –  American Academy of Pediatricians</vt:lpstr>
      <vt:lpstr>HPV Vaccine Map Coverage</vt:lpstr>
      <vt:lpstr>PowerPoint Presentation</vt:lpstr>
    </vt:vector>
  </TitlesOfParts>
  <Company>NHGRI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 Aguila, Ernesto (NIH/NHGRI) [C]</dc:creator>
  <cp:lastModifiedBy>Wise, Rosann (NIH/NHGRI) [E]</cp:lastModifiedBy>
  <cp:revision>335</cp:revision>
  <dcterms:created xsi:type="dcterms:W3CDTF">2016-02-09T15:15:29Z</dcterms:created>
  <dcterms:modified xsi:type="dcterms:W3CDTF">2024-04-23T14:26:01Z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0x010100C520DB0AB2635E4D95C49B001880E0EF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